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16"/>
  </p:notesMasterIdLst>
  <p:sldIdLst>
    <p:sldId id="256" r:id="rId3"/>
    <p:sldId id="257" r:id="rId4"/>
    <p:sldId id="261" r:id="rId5"/>
    <p:sldId id="262" r:id="rId6"/>
    <p:sldId id="310" r:id="rId7"/>
    <p:sldId id="308" r:id="rId8"/>
    <p:sldId id="311" r:id="rId9"/>
    <p:sldId id="312" r:id="rId10"/>
    <p:sldId id="313" r:id="rId11"/>
    <p:sldId id="314" r:id="rId12"/>
    <p:sldId id="315" r:id="rId13"/>
    <p:sldId id="316" r:id="rId14"/>
    <p:sldId id="268" r:id="rId15"/>
  </p:sldIdLst>
  <p:sldSz cx="9144000" cy="6858000" type="screen4x3"/>
  <p:notesSz cx="6858000" cy="9144000"/>
  <p:embeddedFontLst>
    <p:embeddedFont>
      <p:font typeface="Arial Black" panose="020B0A04020102020204" pitchFamily="34" charset="0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Times" panose="02020603050405020304" pitchFamily="18" charset="0"/>
      <p:regular r:id="rId23"/>
      <p:bold r:id="rId24"/>
      <p:italic r:id="rId25"/>
      <p:boldItalic r:id="rId26"/>
    </p:embeddedFont>
    <p:embeddedFont>
      <p:font typeface="Verdana" panose="020B0604030504040204" pitchFamily="34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2" roundtripDataSignature="AMtx7mhl4/OgMgyA9ETrP5YiIZhlMm9U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930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1.xml"/><Relationship Id="rId21" Type="http://schemas.openxmlformats.org/officeDocument/2006/relationships/font" Target="fonts/font5.fntdata"/><Relationship Id="rId42" Type="http://customschemas.google.com/relationships/presentationmetadata" Target="meta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8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43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uyu\Desktop\GNG5125%20final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dirty="0"/>
              <a:t>RMSE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6.5224711414332587E-2"/>
          <c:y val="0.12567113540527686"/>
          <c:w val="0.91218139291609401"/>
          <c:h val="0.772617459677928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'origianl text'!$C$2</c:f>
              <c:strCache>
                <c:ptCount val="1"/>
                <c:pt idx="0">
                  <c:v>loss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'origianl text'!$B$3:$B$5</c:f>
              <c:strCache>
                <c:ptCount val="3"/>
                <c:pt idx="0">
                  <c:v>SVD</c:v>
                </c:pt>
                <c:pt idx="1">
                  <c:v>NMF</c:v>
                </c:pt>
                <c:pt idx="2">
                  <c:v>NormalPredictor</c:v>
                </c:pt>
              </c:strCache>
            </c:strRef>
          </c:cat>
          <c:val>
            <c:numRef>
              <c:f>'origianl text'!$C$3:$C$5</c:f>
              <c:numCache>
                <c:formatCode>0.00</c:formatCode>
                <c:ptCount val="3"/>
                <c:pt idx="0">
                  <c:v>0.805037</c:v>
                </c:pt>
                <c:pt idx="1">
                  <c:v>0.91518100000000002</c:v>
                </c:pt>
                <c:pt idx="2">
                  <c:v>1.3152699999999999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094-4373-9F83-982223DDAE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3249935"/>
        <c:axId val="1473251599"/>
      </c:barChart>
      <c:catAx>
        <c:axId val="14732499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251599"/>
        <c:crosses val="autoZero"/>
        <c:auto val="1"/>
        <c:lblAlgn val="ctr"/>
        <c:lblOffset val="100"/>
        <c:noMultiLvlLbl val="0"/>
      </c:catAx>
      <c:valAx>
        <c:axId val="1473251599"/>
        <c:scaling>
          <c:orientation val="minMax"/>
        </c:scaling>
        <c:delete val="0"/>
        <c:axPos val="l"/>
        <c:numFmt formatCode="0.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732499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6" name="Google Shape;17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4" name="Google Shape;19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5" name="Google Shape;195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2</a:t>
            </a:fld>
            <a:endParaRPr sz="1200" b="0" i="0" u="none" strike="noStrike" cap="non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" name="Google Shape;26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To be noted that</a:t>
            </a:r>
            <a:endParaRPr/>
          </a:p>
        </p:txBody>
      </p:sp>
      <p:sp>
        <p:nvSpPr>
          <p:cNvPr id="270" name="Google Shape;27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7" name="Google Shape;277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To be noted that</a:t>
            </a:r>
            <a:endParaRPr/>
          </a:p>
        </p:txBody>
      </p:sp>
      <p:sp>
        <p:nvSpPr>
          <p:cNvPr id="278" name="Google Shape;278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be noted that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Times"/>
              <a:ea typeface="Times"/>
              <a:cs typeface="Times"/>
              <a:sym typeface="Times"/>
            </a:endParaRPr>
          </a:p>
        </p:txBody>
      </p:sp>
    </p:spTree>
    <p:extLst>
      <p:ext uri="{BB962C8B-B14F-4D97-AF65-F5344CB8AC3E}">
        <p14:creationId xmlns:p14="http://schemas.microsoft.com/office/powerpoint/2010/main" val="1471519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6" name="Google Shape;3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 amt="0"/>
          </a:blip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1" descr="top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1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" name="Google Shape;16;p11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body" idx="1"/>
          </p:nvPr>
        </p:nvSpPr>
        <p:spPr>
          <a:xfrm rot="5400000">
            <a:off x="2628900" y="-419100"/>
            <a:ext cx="3886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0" name="Google Shape;80;p22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22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 rot="5400000">
            <a:off x="4972050" y="1924050"/>
            <a:ext cx="5029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1009650" y="57150"/>
            <a:ext cx="5029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87" name="Google Shape;87;p23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3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" name="Google Shape;89;p23" descr="uOttawa_HOR_WG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9367" y="5947834"/>
            <a:ext cx="1697566" cy="4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 txBox="1"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body" idx="1"/>
          </p:nvPr>
        </p:nvSpPr>
        <p:spPr>
          <a:xfrm>
            <a:off x="395536" y="1700808"/>
            <a:ext cx="7772400" cy="375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98" name="Google Shape;98;p13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00" name="Google Shape;10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3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5"/>
          <p:cNvSpPr txBox="1"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5"/>
          <p:cNvSpPr txBox="1"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pic>
        <p:nvPicPr>
          <p:cNvPr id="110" name="Google Shape;110;p25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5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12" name="Google Shape;11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5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6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6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117" name="Google Shape;117;p26"/>
          <p:cNvSpPr txBox="1">
            <a:spLocks noGrp="1"/>
          </p:cNvSpPr>
          <p:nvPr>
            <p:ph type="body" idx="2"/>
          </p:nvPr>
        </p:nvSpPr>
        <p:spPr>
          <a:xfrm>
            <a:off x="4648200" y="15240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pic>
        <p:nvPicPr>
          <p:cNvPr id="118" name="Google Shape;118;p26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6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20" name="Google Shape;12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6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126" name="Google Shape;126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127" name="Google Shape;127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pic>
        <p:nvPicPr>
          <p:cNvPr id="128" name="Google Shape;128;p27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7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30" name="Google Shape;130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7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8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4" name="Google Shape;134;p28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8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36" name="Google Shape;13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9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9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41" name="Google Shape;14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9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0"/>
          <p:cNvSpPr txBox="1">
            <a:spLocks noGrp="1"/>
          </p:cNvSpPr>
          <p:nvPr>
            <p:ph type="title"/>
          </p:nvPr>
        </p:nvSpPr>
        <p:spPr>
          <a:xfrm>
            <a:off x="457200" y="404664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30"/>
          <p:cNvSpPr txBox="1">
            <a:spLocks noGrp="1"/>
          </p:cNvSpPr>
          <p:nvPr>
            <p:ph type="body" idx="1"/>
          </p:nvPr>
        </p:nvSpPr>
        <p:spPr>
          <a:xfrm>
            <a:off x="3575050" y="404665"/>
            <a:ext cx="511175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146" name="Google Shape;146;p30"/>
          <p:cNvSpPr txBox="1">
            <a:spLocks noGrp="1"/>
          </p:cNvSpPr>
          <p:nvPr>
            <p:ph type="body" idx="2"/>
          </p:nvPr>
        </p:nvSpPr>
        <p:spPr>
          <a:xfrm>
            <a:off x="457200" y="1772817"/>
            <a:ext cx="3008313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pic>
        <p:nvPicPr>
          <p:cNvPr id="147" name="Google Shape;147;p30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30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49" name="Google Shape;14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0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1"/>
          <p:cNvSpPr txBox="1"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3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5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p31"/>
          <p:cNvSpPr txBox="1">
            <a:spLocks noGrp="1"/>
          </p:cNvSpPr>
          <p:nvPr>
            <p:ph type="body" idx="1"/>
          </p:nvPr>
        </p:nvSpPr>
        <p:spPr>
          <a:xfrm>
            <a:off x="1792288" y="486916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pic>
        <p:nvPicPr>
          <p:cNvPr id="155" name="Google Shape;155;p31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1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57" name="Google Shape;15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1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4"/>
          <p:cNvSpPr txBox="1">
            <a:spLocks noGrp="1"/>
          </p:cNvSpPr>
          <p:nvPr>
            <p:ph type="title"/>
          </p:nvPr>
        </p:nvSpPr>
        <p:spPr>
          <a:xfrm>
            <a:off x="412750" y="692696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body" idx="1"/>
          </p:nvPr>
        </p:nvSpPr>
        <p:spPr>
          <a:xfrm>
            <a:off x="395536" y="1700808"/>
            <a:ext cx="7772400" cy="3753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21" name="Google Shape;21;p14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14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" name="Google Shape;2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4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1"/>
          </p:nvPr>
        </p:nvSpPr>
        <p:spPr>
          <a:xfrm rot="5400000">
            <a:off x="2628900" y="-419100"/>
            <a:ext cx="3886200" cy="77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2" name="Google Shape;162;p32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2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64" name="Google Shape;16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2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3"/>
          <p:cNvSpPr txBox="1">
            <a:spLocks noGrp="1"/>
          </p:cNvSpPr>
          <p:nvPr>
            <p:ph type="title"/>
          </p:nvPr>
        </p:nvSpPr>
        <p:spPr>
          <a:xfrm rot="5400000">
            <a:off x="4972050" y="1924050"/>
            <a:ext cx="5029200" cy="19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33"/>
          <p:cNvSpPr txBox="1">
            <a:spLocks noGrp="1"/>
          </p:cNvSpPr>
          <p:nvPr>
            <p:ph type="body" idx="1"/>
          </p:nvPr>
        </p:nvSpPr>
        <p:spPr>
          <a:xfrm rot="5400000">
            <a:off x="1009650" y="57150"/>
            <a:ext cx="5029200" cy="56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pic>
        <p:nvPicPr>
          <p:cNvPr id="169" name="Google Shape;169;p33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3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/>
          </a:p>
        </p:txBody>
      </p:sp>
      <p:pic>
        <p:nvPicPr>
          <p:cNvPr id="171" name="Google Shape;171;p33" descr="uOttawa_HOR_WG7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9367" y="5947834"/>
            <a:ext cx="1697566" cy="45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5"/>
          <p:cNvSpPr txBox="1">
            <a:spLocks noGrp="1"/>
          </p:cNvSpPr>
          <p:nvPr>
            <p:ph type="title"/>
          </p:nvPr>
        </p:nvSpPr>
        <p:spPr>
          <a:xfrm>
            <a:off x="722313" y="4281115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body" idx="1"/>
          </p:nvPr>
        </p:nvSpPr>
        <p:spPr>
          <a:xfrm>
            <a:off x="722313" y="2780928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/>
            </a:lvl2pPr>
            <a:lvl3pPr marL="1371600" lvl="2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>
            <a:endParaRPr/>
          </a:p>
        </p:txBody>
      </p:sp>
      <p:pic>
        <p:nvPicPr>
          <p:cNvPr id="28" name="Google Shape;28;p15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15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" name="Google Shape;3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15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2"/>
          </p:nvPr>
        </p:nvSpPr>
        <p:spPr>
          <a:xfrm>
            <a:off x="4648200" y="1524000"/>
            <a:ext cx="38100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•"/>
              <a:defRPr sz="2800"/>
            </a:lvl1pPr>
            <a:lvl2pPr marL="914400" lvl="1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–"/>
              <a:defRPr sz="2400"/>
            </a:lvl2pPr>
            <a:lvl3pPr marL="1371600" lvl="2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–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>
            <a:endParaRPr/>
          </a:p>
        </p:txBody>
      </p:sp>
      <p:pic>
        <p:nvPicPr>
          <p:cNvPr id="36" name="Google Shape;36;p16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16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" name="Google Shape;38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16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sp>
        <p:nvSpPr>
          <p:cNvPr id="44" name="Google Shape;44;p1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>
            <a:endParaRPr/>
          </a:p>
        </p:txBody>
      </p:sp>
      <p:pic>
        <p:nvPicPr>
          <p:cNvPr id="46" name="Google Shape;46;p17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7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" name="Google Shape;48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49;p17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8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2" name="Google Shape;52;p18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Google Shape;53;p18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4" name="Google Shape;5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8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9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9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" name="Google Shape;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9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457200" y="404664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3575050" y="404665"/>
            <a:ext cx="5111750" cy="54726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457200" y="1772817"/>
            <a:ext cx="3008313" cy="4104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pic>
        <p:nvPicPr>
          <p:cNvPr id="65" name="Google Shape;65;p20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20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" name="Google Shape;67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20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1"/>
          <p:cNvSpPr txBox="1">
            <a:spLocks noGrp="1"/>
          </p:cNvSpPr>
          <p:nvPr>
            <p:ph type="title"/>
          </p:nvPr>
        </p:nvSpPr>
        <p:spPr>
          <a:xfrm>
            <a:off x="1792288" y="4302422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3536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  <a:defRPr sz="3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  <a:defRPr sz="2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  <a:defRPr sz="2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1792288" y="4869160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Verdana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>
            <a:endParaRPr/>
          </a:p>
        </p:txBody>
      </p:sp>
      <p:pic>
        <p:nvPicPr>
          <p:cNvPr id="73" name="Google Shape;73;p21" descr="top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" y="-1866"/>
            <a:ext cx="9144002" cy="384305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21"/>
          <p:cNvSpPr/>
          <p:nvPr/>
        </p:nvSpPr>
        <p:spPr>
          <a:xfrm>
            <a:off x="0" y="5768214"/>
            <a:ext cx="9144000" cy="8867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502" y="6662560"/>
            <a:ext cx="9145501" cy="21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21" descr="uOttawa_HOR_WG7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308304" y="382439"/>
            <a:ext cx="1697566" cy="454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 amt="0"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1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/>
          <p:nvPr/>
        </p:nvSpPr>
        <p:spPr>
          <a:xfrm>
            <a:off x="6849071" y="1708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 amt="0"/>
          </a:blip>
          <a:stretch>
            <a:fillRect/>
          </a:stretch>
        </a:blipFill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685800" y="381000"/>
            <a:ext cx="6553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1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990000"/>
                </a:solidFill>
                <a:latin typeface="Arial Black"/>
                <a:ea typeface="Arial Black"/>
                <a:cs typeface="Arial Black"/>
                <a:sym typeface="Arial Black"/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>
            <a:off x="685800" y="1524000"/>
            <a:ext cx="7772400" cy="388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/>
          <p:nvPr/>
        </p:nvSpPr>
        <p:spPr>
          <a:xfrm>
            <a:off x="6849071" y="1708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"/>
          <p:cNvGrpSpPr/>
          <p:nvPr/>
        </p:nvGrpSpPr>
        <p:grpSpPr>
          <a:xfrm>
            <a:off x="0" y="0"/>
            <a:ext cx="9144002" cy="6883232"/>
            <a:chOff x="6642" y="0"/>
            <a:chExt cx="9144002" cy="6883232"/>
          </a:xfrm>
        </p:grpSpPr>
        <p:pic>
          <p:nvPicPr>
            <p:cNvPr id="179" name="Google Shape;179;p1" descr="PPT_BKG2.jp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644" y="213872"/>
              <a:ext cx="9144000" cy="66693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1"/>
            <p:cNvSpPr/>
            <p:nvPr/>
          </p:nvSpPr>
          <p:spPr>
            <a:xfrm>
              <a:off x="1763688" y="2852936"/>
              <a:ext cx="7380312" cy="1224136"/>
            </a:xfrm>
            <a:prstGeom prst="rect">
              <a:avLst/>
            </a:prstGeom>
            <a:solidFill>
              <a:srgbClr val="3B37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1"/>
            <p:cNvSpPr/>
            <p:nvPr/>
          </p:nvSpPr>
          <p:spPr>
            <a:xfrm>
              <a:off x="1763688" y="4149080"/>
              <a:ext cx="7380312" cy="321320"/>
            </a:xfrm>
            <a:prstGeom prst="rect">
              <a:avLst/>
            </a:prstGeom>
            <a:solidFill>
              <a:srgbClr val="3B373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"/>
            <p:cNvSpPr txBox="1"/>
            <p:nvPr/>
          </p:nvSpPr>
          <p:spPr>
            <a:xfrm>
              <a:off x="1872208" y="2852936"/>
              <a:ext cx="7164288" cy="79208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"/>
            <p:cNvSpPr txBox="1"/>
            <p:nvPr/>
          </p:nvSpPr>
          <p:spPr>
            <a:xfrm>
              <a:off x="1524113" y="2401151"/>
              <a:ext cx="7164288" cy="13155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400"/>
                <a:buFont typeface="Arial"/>
                <a:buNone/>
              </a:pPr>
              <a:r>
                <a:rPr lang="en-US" altLang="zh-CN" sz="24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Recommender System – Amazon reviews</a:t>
              </a:r>
              <a:endParaRPr sz="14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"/>
            <p:cNvSpPr txBox="1"/>
            <p:nvPr/>
          </p:nvSpPr>
          <p:spPr>
            <a:xfrm>
              <a:off x="3129151" y="3354209"/>
              <a:ext cx="4045734" cy="202575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800100" marR="0" lvl="2" indent="0" algn="just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en-US" sz="1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	      Yuanyue Liu</a:t>
              </a:r>
              <a:endParaRPr sz="16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28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Verdana"/>
                <a:buNone/>
              </a:pPr>
              <a:endParaRPr sz="1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"/>
            <p:cNvSpPr txBox="1"/>
            <p:nvPr/>
          </p:nvSpPr>
          <p:spPr>
            <a:xfrm>
              <a:off x="179512" y="5753851"/>
              <a:ext cx="6408712" cy="3600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50"/>
                <a:buFont typeface="Arial"/>
                <a:buNone/>
              </a:pPr>
              <a:r>
                <a:rPr lang="en-US" sz="145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Faculté de génie  |  Faculty of Engineering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"/>
            <p:cNvSpPr/>
            <p:nvPr/>
          </p:nvSpPr>
          <p:spPr>
            <a:xfrm>
              <a:off x="1346901" y="2416760"/>
              <a:ext cx="78511" cy="1224136"/>
            </a:xfrm>
            <a:prstGeom prst="rect">
              <a:avLst/>
            </a:prstGeom>
            <a:solidFill>
              <a:srgbClr val="DE46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Times"/>
                <a:buNone/>
              </a:pPr>
              <a:endParaRPr sz="2400" b="0" i="0" u="none" strike="noStrike" cap="none">
                <a:solidFill>
                  <a:srgbClr val="A69C9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1"/>
            <p:cNvSpPr/>
            <p:nvPr/>
          </p:nvSpPr>
          <p:spPr>
            <a:xfrm>
              <a:off x="1346902" y="3712904"/>
              <a:ext cx="78510" cy="321320"/>
            </a:xfrm>
            <a:prstGeom prst="rect">
              <a:avLst/>
            </a:prstGeom>
            <a:solidFill>
              <a:srgbClr val="DE462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69C95"/>
                </a:buClr>
                <a:buSzPts val="2400"/>
                <a:buFont typeface="Times"/>
                <a:buNone/>
              </a:pPr>
              <a:r>
                <a:rPr lang="en-US" sz="2400" b="0" i="0" u="none" strike="noStrike" cap="none">
                  <a:solidFill>
                    <a:srgbClr val="A69C95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sz="14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8" name="Google Shape;188;p1" descr="uOttawa_HOR_WHITE.png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7196597" y="5984331"/>
              <a:ext cx="1689401" cy="455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1"/>
            <p:cNvSpPr txBox="1"/>
            <p:nvPr/>
          </p:nvSpPr>
          <p:spPr>
            <a:xfrm>
              <a:off x="179512" y="6147179"/>
              <a:ext cx="4525821" cy="3621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1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uOttawa.ca</a:t>
              </a:r>
              <a:endParaRPr sz="1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90" name="Google Shape;190;p1" descr="top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642" y="0"/>
              <a:ext cx="9144002" cy="3843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C91D4C-CB54-4A04-8E5D-9C795DAD6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436" y="318789"/>
            <a:ext cx="7774632" cy="864096"/>
          </a:xfrm>
        </p:spPr>
        <p:txBody>
          <a:bodyPr/>
          <a:lstStyle/>
          <a:p>
            <a:r>
              <a:rPr lang="en-CA" dirty="0"/>
              <a:t>Text Analysis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D1C949-08FA-47FD-8063-26BB7D0DB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436" y="3615483"/>
            <a:ext cx="3688464" cy="25960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E9A109-2CD5-4728-B5C2-68B3BECFA7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900" y="1133115"/>
            <a:ext cx="3688465" cy="258983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0EBF4E2-D1BB-40E4-965E-A76ABCD78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36" y="1133115"/>
            <a:ext cx="3596004" cy="24823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CDE1195-AB5D-4E83-9FCA-94787124C561}"/>
              </a:ext>
            </a:extLst>
          </p:cNvPr>
          <p:cNvSpPr txBox="1"/>
          <p:nvPr/>
        </p:nvSpPr>
        <p:spPr>
          <a:xfrm>
            <a:off x="4121810" y="3884617"/>
            <a:ext cx="2900377" cy="667909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CA" dirty="0">
                <a:latin typeface="+mn-lt"/>
              </a:rPr>
              <a:t>6/10=60% (</a:t>
            </a:r>
            <a:r>
              <a:rPr lang="en-CA" dirty="0" err="1">
                <a:latin typeface="+mn-lt"/>
              </a:rPr>
              <a:t>nonclustering</a:t>
            </a:r>
            <a:r>
              <a:rPr lang="en-CA" dirty="0">
                <a:latin typeface="+mn-lt"/>
              </a:rPr>
              <a:t> &amp; </a:t>
            </a:r>
            <a:r>
              <a:rPr lang="en-US" altLang="zh-CN" dirty="0">
                <a:latin typeface="+mn-lt"/>
              </a:rPr>
              <a:t>clustering2)</a:t>
            </a:r>
            <a:endParaRPr lang="en-CA" dirty="0">
              <a:latin typeface="+mn-lt"/>
            </a:endParaRPr>
          </a:p>
          <a:p>
            <a:r>
              <a:rPr lang="en-CA" dirty="0">
                <a:latin typeface="+mn-lt"/>
              </a:rPr>
              <a:t>7/10=70% (</a:t>
            </a:r>
            <a:r>
              <a:rPr lang="en-CA" dirty="0" err="1">
                <a:latin typeface="+mn-lt"/>
              </a:rPr>
              <a:t>nonclustering</a:t>
            </a:r>
            <a:r>
              <a:rPr lang="en-CA" dirty="0">
                <a:latin typeface="+mn-lt"/>
              </a:rPr>
              <a:t> &amp; </a:t>
            </a:r>
            <a:r>
              <a:rPr lang="en-US" altLang="zh-CN" dirty="0">
                <a:latin typeface="+mn-lt"/>
              </a:rPr>
              <a:t>clustering0)</a:t>
            </a:r>
            <a:endParaRPr lang="en-CA" dirty="0">
              <a:latin typeface="+mn-lt"/>
            </a:endParaRPr>
          </a:p>
          <a:p>
            <a:r>
              <a:rPr lang="en-CA" dirty="0">
                <a:latin typeface="+mn-lt"/>
              </a:rPr>
              <a:t>Kind words are similar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A1B1D19-CE04-488B-89B8-16FF8EF93D88}"/>
              </a:ext>
            </a:extLst>
          </p:cNvPr>
          <p:cNvSpPr/>
          <p:nvPr/>
        </p:nvSpPr>
        <p:spPr bwMode="auto">
          <a:xfrm>
            <a:off x="433346" y="3965045"/>
            <a:ext cx="270344" cy="78320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36E80E-0C3F-4722-9E50-827EBF6C17E8}"/>
              </a:ext>
            </a:extLst>
          </p:cNvPr>
          <p:cNvSpPr/>
          <p:nvPr/>
        </p:nvSpPr>
        <p:spPr bwMode="auto">
          <a:xfrm>
            <a:off x="463826" y="5011009"/>
            <a:ext cx="270344" cy="56591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55D951C-76F0-4734-870B-95BF3BEC43DF}"/>
              </a:ext>
            </a:extLst>
          </p:cNvPr>
          <p:cNvSpPr txBox="1"/>
          <p:nvPr/>
        </p:nvSpPr>
        <p:spPr>
          <a:xfrm>
            <a:off x="7009371" y="3679253"/>
            <a:ext cx="224539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/>
              <a:t>Indistinct review???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EAA5109-C00D-47C4-B0EB-9812977EE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0124" y="4714195"/>
            <a:ext cx="4138593" cy="154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629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B934A-3B22-4CA8-85C8-2463171B4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Increased Silhouette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08D6B7-078C-4B7C-82E9-8F138187E9A1}"/>
              </a:ext>
            </a:extLst>
          </p:cNvPr>
          <p:cNvSpPr txBox="1"/>
          <p:nvPr/>
        </p:nvSpPr>
        <p:spPr>
          <a:xfrm>
            <a:off x="1157288" y="4813321"/>
            <a:ext cx="5064005" cy="68260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n-lt"/>
              </a:rPr>
              <a:t>Excluded 5 star rating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+mn-lt"/>
              </a:rPr>
              <a:t>EM Silhouette: 0.401 (big increase</a:t>
            </a:r>
            <a:r>
              <a:rPr lang="zh-CN" altLang="en-US" sz="1600" dirty="0">
                <a:latin typeface="+mn-lt"/>
              </a:rPr>
              <a:t>）</a:t>
            </a:r>
            <a:endParaRPr lang="en-CA" sz="1600" dirty="0">
              <a:latin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3DBFEB-2C9E-4928-90D8-6F2DC2C21A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792267"/>
            <a:ext cx="2728912" cy="2614612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3DB14F66-77EE-41C2-A06C-89107B3D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0066" y="1792267"/>
            <a:ext cx="2571750" cy="260891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77F3D6AC-D1DF-4A03-8579-EBEC8108FAF7}"/>
              </a:ext>
            </a:extLst>
          </p:cNvPr>
          <p:cNvSpPr/>
          <p:nvPr/>
        </p:nvSpPr>
        <p:spPr>
          <a:xfrm>
            <a:off x="3983699" y="3031671"/>
            <a:ext cx="261730" cy="2340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8079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8E4490-B50B-4B7C-9E76-785D4DE16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562" y="541817"/>
            <a:ext cx="7774632" cy="864096"/>
          </a:xfrm>
        </p:spPr>
        <p:txBody>
          <a:bodyPr/>
          <a:lstStyle/>
          <a:p>
            <a:r>
              <a:rPr lang="en-CA" dirty="0"/>
              <a:t>Recommendation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3C0CB7-87D8-4090-9E16-0B4F33FF164F}"/>
              </a:ext>
            </a:extLst>
          </p:cNvPr>
          <p:cNvSpPr txBox="1"/>
          <p:nvPr/>
        </p:nvSpPr>
        <p:spPr>
          <a:xfrm>
            <a:off x="452436" y="4757726"/>
            <a:ext cx="8382002" cy="1388516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For each clustering, system could automatically choose that </a:t>
            </a:r>
            <a:r>
              <a:rPr lang="en-CA" b="1" dirty="0">
                <a:latin typeface="+mn-lt"/>
              </a:rPr>
              <a:t>best algo </a:t>
            </a:r>
            <a:r>
              <a:rPr lang="en-CA" dirty="0">
                <a:latin typeface="+mn-lt"/>
              </a:rPr>
              <a:t>with lowest </a:t>
            </a:r>
            <a:r>
              <a:rPr lang="en-CA" dirty="0" err="1">
                <a:latin typeface="+mn-lt"/>
              </a:rPr>
              <a:t>rmse</a:t>
            </a:r>
            <a:r>
              <a:rPr lang="en-CA" dirty="0">
                <a:latin typeface="+mn-lt"/>
              </a:rPr>
              <a:t> to create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Contact prediction from clustering0,clustering1 into </a:t>
            </a:r>
            <a:r>
              <a:rPr lang="en-CA" b="1" dirty="0">
                <a:latin typeface="+mn-lt"/>
              </a:rPr>
              <a:t>strategy1(clustering) </a:t>
            </a:r>
            <a:r>
              <a:rPr lang="en-CA" dirty="0">
                <a:latin typeface="+mn-lt"/>
              </a:rPr>
              <a:t>and </a:t>
            </a:r>
            <a:r>
              <a:rPr lang="en-CA" dirty="0" err="1">
                <a:latin typeface="+mn-lt"/>
              </a:rPr>
              <a:t>nonclustering</a:t>
            </a:r>
            <a:r>
              <a:rPr lang="en-CA" dirty="0">
                <a:latin typeface="+mn-lt"/>
              </a:rPr>
              <a:t> as strategy0(</a:t>
            </a:r>
            <a:r>
              <a:rPr lang="en-CA" dirty="0" err="1">
                <a:latin typeface="+mn-lt"/>
              </a:rPr>
              <a:t>nonclustering</a:t>
            </a:r>
            <a:r>
              <a:rPr lang="en-CA" dirty="0">
                <a:latin typeface="+mn-lt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+mn-lt"/>
              </a:rPr>
              <a:t>Best recommendation is </a:t>
            </a:r>
            <a:r>
              <a:rPr lang="en-CA" b="1" dirty="0">
                <a:latin typeface="+mn-lt"/>
              </a:rPr>
              <a:t>from strategy1: </a:t>
            </a:r>
            <a:r>
              <a:rPr lang="en-CA" dirty="0">
                <a:latin typeface="+mn-lt"/>
              </a:rPr>
              <a:t>clustering users firstly, then make recommendation.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F3C290-AE7E-4643-9A38-0A597213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36" y="1324271"/>
            <a:ext cx="4262438" cy="2832700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C6693F5-91C2-4808-B318-F514EB49C283}"/>
              </a:ext>
            </a:extLst>
          </p:cNvPr>
          <p:cNvSpPr txBox="1"/>
          <p:nvPr/>
        </p:nvSpPr>
        <p:spPr>
          <a:xfrm>
            <a:off x="656430" y="4247459"/>
            <a:ext cx="3854450" cy="338138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CA" dirty="0">
                <a:latin typeface="+mn-lt"/>
              </a:rPr>
              <a:t>Performance for each clustering under different algo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EB1C83-1AAA-4312-B89C-A83204E0A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0" y="1324271"/>
            <a:ext cx="3900967" cy="2832699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FBA00B1-CCFA-4F4A-A2D7-D7FC3F891945}"/>
              </a:ext>
            </a:extLst>
          </p:cNvPr>
          <p:cNvSpPr txBox="1"/>
          <p:nvPr/>
        </p:nvSpPr>
        <p:spPr>
          <a:xfrm>
            <a:off x="4888962" y="4247459"/>
            <a:ext cx="3920182" cy="33813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CA" sz="1100" dirty="0">
                <a:latin typeface="+mn-lt"/>
              </a:rPr>
              <a:t>Lowest RMSE for clustering and non clustering</a:t>
            </a:r>
          </a:p>
        </p:txBody>
      </p:sp>
    </p:spTree>
    <p:extLst>
      <p:ext uri="{BB962C8B-B14F-4D97-AF65-F5344CB8AC3E}">
        <p14:creationId xmlns:p14="http://schemas.microsoft.com/office/powerpoint/2010/main" val="37323592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9"/>
          <p:cNvSpPr txBox="1">
            <a:spLocks noGrp="1"/>
          </p:cNvSpPr>
          <p:nvPr>
            <p:ph type="title"/>
          </p:nvPr>
        </p:nvSpPr>
        <p:spPr>
          <a:xfrm>
            <a:off x="684684" y="2852936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Thank you!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9"/>
          <p:cNvSpPr txBox="1"/>
          <p:nvPr/>
        </p:nvSpPr>
        <p:spPr>
          <a:xfrm>
            <a:off x="6849071" y="1708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200" b="0" i="0" u="none" strike="noStrike" cap="none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"/>
          <p:cNvSpPr txBox="1">
            <a:spLocks noGrp="1"/>
          </p:cNvSpPr>
          <p:nvPr>
            <p:ph type="title"/>
          </p:nvPr>
        </p:nvSpPr>
        <p:spPr>
          <a:xfrm>
            <a:off x="531670" y="652191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Calibri"/>
                <a:ea typeface="Calibri"/>
                <a:cs typeface="Calibri"/>
                <a:sym typeface="Calibri"/>
              </a:rPr>
              <a:t>Agenda</a:t>
            </a:r>
            <a:endParaRPr dirty="0"/>
          </a:p>
        </p:txBody>
      </p:sp>
      <p:sp>
        <p:nvSpPr>
          <p:cNvPr id="198" name="Google Shape;198;p2"/>
          <p:cNvSpPr txBox="1"/>
          <p:nvPr/>
        </p:nvSpPr>
        <p:spPr>
          <a:xfrm>
            <a:off x="6849071" y="170837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69C95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A69C95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200" b="0" i="0" u="none" strike="noStrike" cap="none">
              <a:solidFill>
                <a:srgbClr val="A69C9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"/>
          <p:cNvSpPr txBox="1"/>
          <p:nvPr/>
        </p:nvSpPr>
        <p:spPr>
          <a:xfrm>
            <a:off x="2251715" y="2389378"/>
            <a:ext cx="5911383" cy="29853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CA" sz="2400" b="1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Collaborative filtering</a:t>
            </a:r>
          </a:p>
          <a:p>
            <a:pPr marL="342900" lvl="1" indent="-342900">
              <a:buSzPts val="1800"/>
              <a:buFont typeface="Arial" panose="020B0604020202020204" pitchFamily="34" charset="0"/>
              <a:buChar char="•"/>
            </a:pPr>
            <a:r>
              <a:rPr lang="en-CA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processing</a:t>
            </a:r>
          </a:p>
          <a:p>
            <a:pPr marL="342900" lvl="1" indent="-342900">
              <a:buSzPts val="1800"/>
              <a:buFont typeface="Arial" panose="020B0604020202020204" pitchFamily="34" charset="0"/>
              <a:buChar char="•"/>
            </a:pPr>
            <a:r>
              <a:rPr lang="en-CA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Building systems</a:t>
            </a:r>
          </a:p>
          <a:p>
            <a:pPr marL="342900" lvl="1" indent="-342900">
              <a:buSzPts val="1800"/>
              <a:buFont typeface="Arial" panose="020B0604020202020204" pitchFamily="34" charset="0"/>
              <a:buChar char="•"/>
            </a:pPr>
            <a:r>
              <a:rPr lang="en-CA" sz="200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Performance Analysis and improvement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dirty="0"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en-US" sz="200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6"/>
          <p:cNvSpPr txBox="1">
            <a:spLocks noGrp="1"/>
          </p:cNvSpPr>
          <p:nvPr>
            <p:ph type="title"/>
          </p:nvPr>
        </p:nvSpPr>
        <p:spPr>
          <a:xfrm>
            <a:off x="406025" y="578592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Data source</a:t>
            </a:r>
            <a:endParaRPr/>
          </a:p>
        </p:txBody>
      </p:sp>
      <p:sp>
        <p:nvSpPr>
          <p:cNvPr id="273" name="Google Shape;273;p6"/>
          <p:cNvSpPr txBox="1"/>
          <p:nvPr/>
        </p:nvSpPr>
        <p:spPr>
          <a:xfrm>
            <a:off x="636026" y="1516648"/>
            <a:ext cx="7871947" cy="1461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just" rtl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Amazon product reviews from </a:t>
            </a:r>
            <a:r>
              <a:rPr lang="en-US" sz="1800" b="0" i="0" u="sng" strike="noStrike" cap="none" dirty="0">
                <a:solidFill>
                  <a:srgbClr val="0563C1"/>
                </a:solidFill>
                <a:latin typeface="Arial"/>
                <a:ea typeface="Arial"/>
                <a:cs typeface="Arial"/>
                <a:sym typeface="Arial"/>
              </a:rPr>
              <a:t>https://jmcauley.ucsd.edu /data/amazon/</a:t>
            </a: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dirty="0"/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Luxury beauty category, covering years 1996-2018. </a:t>
            </a:r>
            <a:endParaRPr dirty="0"/>
          </a:p>
          <a:p>
            <a:pPr marL="285750" marR="0" lvl="0" indent="-285750" algn="just" rtl="0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Information on product ID, reviewer ID, text of the review, and rating of the product.</a:t>
            </a:r>
            <a:endParaRPr sz="18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4" name="Google Shape;27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0872" y="3052098"/>
            <a:ext cx="6043278" cy="3432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"/>
          <p:cNvSpPr txBox="1">
            <a:spLocks noGrp="1"/>
          </p:cNvSpPr>
          <p:nvPr>
            <p:ph type="title"/>
          </p:nvPr>
        </p:nvSpPr>
        <p:spPr>
          <a:xfrm>
            <a:off x="406025" y="752275"/>
            <a:ext cx="7774632" cy="864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Arial"/>
                <a:ea typeface="Arial"/>
                <a:cs typeface="Arial"/>
                <a:sym typeface="Arial"/>
              </a:rPr>
              <a:t>Exploratory analysis</a:t>
            </a:r>
            <a:endParaRPr dirty="0"/>
          </a:p>
        </p:txBody>
      </p:sp>
      <p:pic>
        <p:nvPicPr>
          <p:cNvPr id="281" name="Google Shape;28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139" y="2030655"/>
            <a:ext cx="4511861" cy="3643022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7"/>
          <p:cNvSpPr txBox="1"/>
          <p:nvPr/>
        </p:nvSpPr>
        <p:spPr>
          <a:xfrm>
            <a:off x="989093" y="2749924"/>
            <a:ext cx="3304248" cy="32272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Popularity based on the number of reviews</a:t>
            </a:r>
            <a:endParaRPr/>
          </a:p>
        </p:txBody>
      </p:sp>
      <p:pic>
        <p:nvPicPr>
          <p:cNvPr id="283" name="Google Shape;283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4935" y="3001381"/>
            <a:ext cx="4511861" cy="241393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7"/>
          <p:cNvSpPr txBox="1"/>
          <p:nvPr/>
        </p:nvSpPr>
        <p:spPr>
          <a:xfrm>
            <a:off x="5720216" y="3704666"/>
            <a:ext cx="2072355" cy="349622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Distribution of ratings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C2CEBA5E-407C-4875-A46E-F6774AF31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925" y="181795"/>
            <a:ext cx="7774632" cy="864096"/>
          </a:xfrm>
        </p:spPr>
        <p:txBody>
          <a:bodyPr/>
          <a:lstStyle/>
          <a:p>
            <a:r>
              <a:rPr lang="en-CA" dirty="0">
                <a:latin typeface="+mn-lt"/>
                <a:cs typeface="Calibri" panose="020F0502020204030204" pitchFamily="34" charset="0"/>
              </a:rPr>
              <a:t>Collaborative-based filtering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F9679-DA25-45D1-ADFF-3D727AE469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93"/>
          <a:stretch/>
        </p:blipFill>
        <p:spPr>
          <a:xfrm>
            <a:off x="963343" y="1336552"/>
            <a:ext cx="3094103" cy="21441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9A8267B-4D29-44B7-89F6-686E15D7DA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2595"/>
          <a:stretch/>
        </p:blipFill>
        <p:spPr>
          <a:xfrm>
            <a:off x="4865699" y="1336552"/>
            <a:ext cx="3105160" cy="209244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AB1C212-973A-4603-B755-A47F60115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3343" y="3673397"/>
            <a:ext cx="3094104" cy="209244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C73CD3-C770-461D-A72D-98FFC1BBF5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5699" y="3673397"/>
            <a:ext cx="3105160" cy="209244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974141A-0157-45E7-8F81-7851F35AAD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3343" y="3799115"/>
            <a:ext cx="1132157" cy="33677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6F7A609-8751-48B7-ACC4-9340A5712E07}"/>
              </a:ext>
            </a:extLst>
          </p:cNvPr>
          <p:cNvSpPr txBox="1"/>
          <p:nvPr/>
        </p:nvSpPr>
        <p:spPr>
          <a:xfrm>
            <a:off x="406025" y="6010243"/>
            <a:ext cx="8213271" cy="336776"/>
          </a:xfrm>
          <a:prstGeom prst="rect">
            <a:avLst/>
          </a:prstGeom>
          <a:noFill/>
        </p:spPr>
        <p:txBody>
          <a:bodyPr wrap="square" rtlCol="0">
            <a:normAutofit fontScale="85000" lnSpcReduction="10000"/>
          </a:bodyPr>
          <a:lstStyle/>
          <a:p>
            <a:r>
              <a:rPr lang="en-CA" dirty="0">
                <a:latin typeface="+mn-lt"/>
              </a:rPr>
              <a:t>Reference: How Recommender Systems Work (Netflix/Amazon). https://www.youtube.com/watch?v=n3RKsY2H-NE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88A69FF-731C-4A63-A079-9C385E7CC7F8}"/>
              </a:ext>
            </a:extLst>
          </p:cNvPr>
          <p:cNvSpPr txBox="1"/>
          <p:nvPr/>
        </p:nvSpPr>
        <p:spPr>
          <a:xfrm>
            <a:off x="481162" y="812028"/>
            <a:ext cx="3456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dirty="0"/>
              <a:t>Logic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1075D324-3673-4D54-809B-E6545D1CA848}"/>
              </a:ext>
            </a:extLst>
          </p:cNvPr>
          <p:cNvSpPr/>
          <p:nvPr/>
        </p:nvSpPr>
        <p:spPr>
          <a:xfrm>
            <a:off x="721136" y="1350000"/>
            <a:ext cx="484414" cy="4287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1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CBD0067-B778-4D71-B08F-D8E9BC4648C8}"/>
              </a:ext>
            </a:extLst>
          </p:cNvPr>
          <p:cNvSpPr/>
          <p:nvPr/>
        </p:nvSpPr>
        <p:spPr>
          <a:xfrm>
            <a:off x="4683536" y="1350000"/>
            <a:ext cx="484414" cy="4287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2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B7D5CCE3-993D-4A52-B5AD-B1E7E938935C}"/>
              </a:ext>
            </a:extLst>
          </p:cNvPr>
          <p:cNvSpPr/>
          <p:nvPr/>
        </p:nvSpPr>
        <p:spPr>
          <a:xfrm>
            <a:off x="688727" y="3615028"/>
            <a:ext cx="484414" cy="428708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A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06949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AE3CC-39BE-4459-9590-2A23FA8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538" y="968360"/>
            <a:ext cx="7774632" cy="864096"/>
          </a:xfrm>
        </p:spPr>
        <p:txBody>
          <a:bodyPr/>
          <a:lstStyle/>
          <a:p>
            <a:r>
              <a:rPr lang="en-CA" dirty="0">
                <a:latin typeface="+mj-lt"/>
              </a:rPr>
              <a:t>Basic recommend</a:t>
            </a:r>
            <a:r>
              <a:rPr lang="en-US" altLang="zh-CN" dirty="0">
                <a:latin typeface="+mj-lt"/>
              </a:rPr>
              <a:t>er</a:t>
            </a:r>
            <a:r>
              <a:rPr lang="en-CA" dirty="0">
                <a:latin typeface="+mj-lt"/>
              </a:rPr>
              <a:t> system (</a:t>
            </a:r>
            <a:r>
              <a:rPr lang="en-CA" dirty="0" err="1">
                <a:latin typeface="+mj-lt"/>
              </a:rPr>
              <a:t>userID</a:t>
            </a:r>
            <a:r>
              <a:rPr lang="en-CA" dirty="0">
                <a:latin typeface="+mj-lt"/>
              </a:rPr>
              <a:t> &amp; </a:t>
            </a:r>
            <a:r>
              <a:rPr lang="en-CA" dirty="0" err="1">
                <a:latin typeface="+mj-lt"/>
              </a:rPr>
              <a:t>productID</a:t>
            </a:r>
            <a:r>
              <a:rPr lang="en-CA" dirty="0">
                <a:latin typeface="+mj-lt"/>
              </a:rPr>
              <a:t> &amp; Rating)</a:t>
            </a:r>
          </a:p>
        </p:txBody>
      </p:sp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3CA2CB4C-6A37-443A-9AF6-8BD10EA91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7939768"/>
              </p:ext>
            </p:extLst>
          </p:nvPr>
        </p:nvGraphicFramePr>
        <p:xfrm>
          <a:off x="4347482" y="2258545"/>
          <a:ext cx="4796518" cy="256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595C009B-0DD2-4BCE-A945-BFF0DD8EE7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752"/>
          <a:stretch/>
        </p:blipFill>
        <p:spPr>
          <a:xfrm>
            <a:off x="725282" y="2499956"/>
            <a:ext cx="3346377" cy="228237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9C51C11-442C-4528-B30B-4A122232A98A}"/>
              </a:ext>
            </a:extLst>
          </p:cNvPr>
          <p:cNvSpPr/>
          <p:nvPr/>
        </p:nvSpPr>
        <p:spPr>
          <a:xfrm>
            <a:off x="725282" y="3374571"/>
            <a:ext cx="2730932" cy="7130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7405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CAE3CC-39BE-4459-9590-2A23FA85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465" y="413004"/>
            <a:ext cx="7774632" cy="864096"/>
          </a:xfrm>
        </p:spPr>
        <p:txBody>
          <a:bodyPr/>
          <a:lstStyle/>
          <a:p>
            <a:r>
              <a:rPr lang="en-CA" dirty="0"/>
              <a:t>Improve(+clustering review-Bert)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1088B5-B9CD-460D-8551-80AD31E740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3"/>
          <a:stretch/>
        </p:blipFill>
        <p:spPr>
          <a:xfrm>
            <a:off x="603306" y="1210984"/>
            <a:ext cx="3278334" cy="22718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6E6D49-7946-4C9C-86B0-A0DD736CC2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058"/>
          <a:stretch/>
        </p:blipFill>
        <p:spPr>
          <a:xfrm>
            <a:off x="505960" y="5446763"/>
            <a:ext cx="3462564" cy="8223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6E62D14-2D6B-4A75-BF57-F1BEB61100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6394"/>
          <a:stretch/>
        </p:blipFill>
        <p:spPr>
          <a:xfrm>
            <a:off x="462417" y="3652215"/>
            <a:ext cx="2525608" cy="1753048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21AE4978-790C-4F8D-B1B9-24BBF70DEE01}"/>
              </a:ext>
            </a:extLst>
          </p:cNvPr>
          <p:cNvSpPr/>
          <p:nvPr/>
        </p:nvSpPr>
        <p:spPr bwMode="auto">
          <a:xfrm>
            <a:off x="430213" y="5730014"/>
            <a:ext cx="3614057" cy="255815"/>
          </a:xfrm>
          <a:prstGeom prst="roundRect">
            <a:avLst/>
          </a:prstGeom>
          <a:noFill/>
          <a:ln w="1270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8B07896-F717-4025-92BC-A794EC0A65E4}"/>
              </a:ext>
            </a:extLst>
          </p:cNvPr>
          <p:cNvSpPr/>
          <p:nvPr/>
        </p:nvSpPr>
        <p:spPr bwMode="auto">
          <a:xfrm>
            <a:off x="1054299" y="5031268"/>
            <a:ext cx="126010" cy="114300"/>
          </a:xfrm>
          <a:prstGeom prst="ellipse">
            <a:avLst/>
          </a:prstGeom>
          <a:noFill/>
          <a:ln w="9525"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A2EC198-B6E5-4DD7-A6B8-09DDBED12D92}"/>
              </a:ext>
            </a:extLst>
          </p:cNvPr>
          <p:cNvSpPr txBox="1"/>
          <p:nvPr/>
        </p:nvSpPr>
        <p:spPr>
          <a:xfrm>
            <a:off x="4044270" y="1188839"/>
            <a:ext cx="4658505" cy="2293969"/>
          </a:xfrm>
          <a:prstGeom prst="rect">
            <a:avLst/>
          </a:prstGeom>
          <a:noFill/>
        </p:spPr>
        <p:txBody>
          <a:bodyPr wrap="square" rtlCol="0"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Combine comments from the same </a:t>
            </a:r>
            <a:r>
              <a:rPr lang="en-CA" sz="1800" dirty="0" err="1">
                <a:latin typeface="+mn-lt"/>
              </a:rPr>
              <a:t>userid</a:t>
            </a:r>
            <a:r>
              <a:rPr lang="en-CA" sz="1800" dirty="0">
                <a:latin typeface="+mn-lt"/>
              </a:rPr>
              <a:t> (2749 </a:t>
            </a:r>
            <a:r>
              <a:rPr lang="en-CA" sz="1800" dirty="0" err="1">
                <a:latin typeface="+mn-lt"/>
              </a:rPr>
              <a:t>userid</a:t>
            </a:r>
            <a:r>
              <a:rPr lang="en-CA" sz="1800" dirty="0">
                <a:latin typeface="+mn-lt"/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find out the best number of clustering for each algorithm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Calculate silhouette with each algo under its best number of clustering</a:t>
            </a:r>
          </a:p>
          <a:p>
            <a:pPr marL="457200" indent="-457200">
              <a:buFont typeface="+mj-lt"/>
              <a:buAutoNum type="arabicPeriod"/>
            </a:pPr>
            <a:r>
              <a:rPr lang="en-CA" sz="1800" dirty="0">
                <a:latin typeface="+mn-lt"/>
              </a:rPr>
              <a:t>Clustering users based on their reviews via the champion algo(</a:t>
            </a:r>
            <a:r>
              <a:rPr lang="en-CA" sz="1800" dirty="0" err="1">
                <a:latin typeface="+mn-lt"/>
              </a:rPr>
              <a:t>GaussianMixture</a:t>
            </a:r>
            <a:r>
              <a:rPr lang="en-CA" sz="1800" dirty="0">
                <a:latin typeface="+mn-lt"/>
              </a:rPr>
              <a:t>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0B8F7C-749B-4F4D-AFAC-AA0B0F515B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8" t="34004" r="-1758" b="34694"/>
          <a:stretch/>
        </p:blipFill>
        <p:spPr>
          <a:xfrm>
            <a:off x="3207865" y="3712310"/>
            <a:ext cx="2525608" cy="16328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237C68D-9D74-44AC-B459-6B1EBFABE9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856" t="66056" r="890" b="1494"/>
          <a:stretch/>
        </p:blipFill>
        <p:spPr>
          <a:xfrm>
            <a:off x="5796478" y="3682373"/>
            <a:ext cx="2405742" cy="1692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42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D8AF8C-1C0E-4031-80D8-CC79F0014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640" y="458518"/>
            <a:ext cx="7774632" cy="864096"/>
          </a:xfrm>
        </p:spPr>
        <p:txBody>
          <a:bodyPr/>
          <a:lstStyle/>
          <a:p>
            <a:r>
              <a:rPr lang="en-CA" dirty="0"/>
              <a:t>Basic system VS improved one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791B842-46D7-4AFD-B278-B9A331C5B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68" y="1377866"/>
            <a:ext cx="3696711" cy="4669148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BB6F12-21E0-4A34-A334-0EF1274F9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5638" y="1377867"/>
            <a:ext cx="3940420" cy="2227694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DCF0426-922F-4D4A-BEA5-AFA610002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330" y="3794100"/>
            <a:ext cx="4038600" cy="2229169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EBDD43-3EB4-4CEA-8C06-B5FFE760AD66}"/>
              </a:ext>
            </a:extLst>
          </p:cNvPr>
          <p:cNvSpPr/>
          <p:nvPr/>
        </p:nvSpPr>
        <p:spPr bwMode="auto">
          <a:xfrm>
            <a:off x="4392596" y="4218214"/>
            <a:ext cx="789004" cy="182880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B766DB3-9458-4B4A-8842-7FDA6355B9D3}"/>
              </a:ext>
            </a:extLst>
          </p:cNvPr>
          <p:cNvSpPr txBox="1"/>
          <p:nvPr/>
        </p:nvSpPr>
        <p:spPr>
          <a:xfrm>
            <a:off x="317639" y="6237514"/>
            <a:ext cx="8097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Best algo for each clustering would be recorded for later prediction </a:t>
            </a:r>
          </a:p>
        </p:txBody>
      </p:sp>
    </p:spTree>
    <p:extLst>
      <p:ext uri="{BB962C8B-B14F-4D97-AF65-F5344CB8AC3E}">
        <p14:creationId xmlns:p14="http://schemas.microsoft.com/office/powerpoint/2010/main" val="378445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2D2D6-9151-4AB7-83E9-141DA4CEC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017" y="197260"/>
            <a:ext cx="7774632" cy="864096"/>
          </a:xfrm>
        </p:spPr>
        <p:txBody>
          <a:bodyPr/>
          <a:lstStyle/>
          <a:p>
            <a:r>
              <a:rPr lang="en-CA" sz="2000" dirty="0"/>
              <a:t>Analysis</a:t>
            </a:r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11366D31-6B50-4CE1-8FDE-C981EDE8A6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0255430"/>
              </p:ext>
            </p:extLst>
          </p:nvPr>
        </p:nvGraphicFramePr>
        <p:xfrm>
          <a:off x="173515" y="1061356"/>
          <a:ext cx="8873468" cy="4887687"/>
        </p:xfrm>
        <a:graphic>
          <a:graphicData uri="http://schemas.openxmlformats.org/drawingml/2006/table">
            <a:tbl>
              <a:tblPr firstRow="1" bandRow="1"/>
              <a:tblGrid>
                <a:gridCol w="2367085">
                  <a:extLst>
                    <a:ext uri="{9D8B030D-6E8A-4147-A177-3AD203B41FA5}">
                      <a16:colId xmlns:a16="http://schemas.microsoft.com/office/drawing/2014/main" val="638730936"/>
                    </a:ext>
                  </a:extLst>
                </a:gridCol>
                <a:gridCol w="2043632">
                  <a:extLst>
                    <a:ext uri="{9D8B030D-6E8A-4147-A177-3AD203B41FA5}">
                      <a16:colId xmlns:a16="http://schemas.microsoft.com/office/drawing/2014/main" val="2411035149"/>
                    </a:ext>
                  </a:extLst>
                </a:gridCol>
                <a:gridCol w="2293956">
                  <a:extLst>
                    <a:ext uri="{9D8B030D-6E8A-4147-A177-3AD203B41FA5}">
                      <a16:colId xmlns:a16="http://schemas.microsoft.com/office/drawing/2014/main" val="2146231427"/>
                    </a:ext>
                  </a:extLst>
                </a:gridCol>
                <a:gridCol w="2168795">
                  <a:extLst>
                    <a:ext uri="{9D8B030D-6E8A-4147-A177-3AD203B41FA5}">
                      <a16:colId xmlns:a16="http://schemas.microsoft.com/office/drawing/2014/main" val="204622171"/>
                    </a:ext>
                  </a:extLst>
                </a:gridCol>
              </a:tblGrid>
              <a:tr h="429937">
                <a:tc>
                  <a:txBody>
                    <a:bodyPr/>
                    <a:lstStyle/>
                    <a:p>
                      <a:r>
                        <a:rPr lang="en-CA" sz="1200" dirty="0"/>
                        <a:t>Hypothesis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Verification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Result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Conclusion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00304"/>
                  </a:ext>
                </a:extLst>
              </a:tr>
              <a:tr h="1384187">
                <a:tc>
                  <a:txBody>
                    <a:bodyPr/>
                    <a:lstStyle/>
                    <a:p>
                      <a:r>
                        <a:rPr lang="en-CA" sz="1200" dirty="0"/>
                        <a:t>Sentiment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Sentiment distribution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No 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5053882"/>
                  </a:ext>
                </a:extLst>
              </a:tr>
              <a:tr h="1418891">
                <a:tc>
                  <a:txBody>
                    <a:bodyPr/>
                    <a:lstStyle/>
                    <a:p>
                      <a:r>
                        <a:rPr lang="en-CA" sz="1200" dirty="0"/>
                        <a:t>Liar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Distribution of liar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No relation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8749451"/>
                  </a:ext>
                </a:extLst>
              </a:tr>
              <a:tr h="1654672">
                <a:tc>
                  <a:txBody>
                    <a:bodyPr/>
                    <a:lstStyle/>
                    <a:p>
                      <a:r>
                        <a:rPr lang="en-CA" sz="1200" dirty="0"/>
                        <a:t>Low clustering performance(silhouette)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Cleaned text, increased </a:t>
                      </a:r>
                      <a:r>
                        <a:rPr lang="en-CA" sz="1200" dirty="0" err="1"/>
                        <a:t>sil</a:t>
                      </a:r>
                      <a:r>
                        <a:rPr lang="en-US" altLang="zh-CN" sz="1200" dirty="0"/>
                        <a:t>h</a:t>
                      </a:r>
                      <a:r>
                        <a:rPr lang="en-CA" sz="1200" dirty="0" err="1"/>
                        <a:t>ouette</a:t>
                      </a:r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CA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A" sz="1200" dirty="0"/>
                        <a:t>A bit related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255717"/>
                  </a:ext>
                </a:extLst>
              </a:tr>
            </a:tbl>
          </a:graphicData>
        </a:graphic>
      </p:graphicFrame>
      <p:pic>
        <p:nvPicPr>
          <p:cNvPr id="13" name="图片 12">
            <a:extLst>
              <a:ext uri="{FF2B5EF4-FFF2-40B4-BE49-F238E27FC236}">
                <a16:creationId xmlns:a16="http://schemas.microsoft.com/office/drawing/2014/main" id="{8D16EEBB-5D64-408B-AF26-DED6D0BA43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2515" y="1538265"/>
            <a:ext cx="2033972" cy="1269301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7364BF6-3D65-4584-B460-56FAAC9C3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957" y="2938090"/>
            <a:ext cx="2028530" cy="1314430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C528483-0FEB-4FFD-8C58-014B548CC2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2515" y="4409312"/>
            <a:ext cx="2039414" cy="1362608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1F670952-73C9-43E8-8419-C19AA3639AC0}"/>
              </a:ext>
            </a:extLst>
          </p:cNvPr>
          <p:cNvSpPr/>
          <p:nvPr/>
        </p:nvSpPr>
        <p:spPr bwMode="auto">
          <a:xfrm>
            <a:off x="1122589" y="4526515"/>
            <a:ext cx="742950" cy="19050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CA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-110" charset="0"/>
            </a:endParaRPr>
          </a:p>
        </p:txBody>
      </p:sp>
      <p:sp>
        <p:nvSpPr>
          <p:cNvPr id="29" name="对话气泡: 矩形 28">
            <a:extLst>
              <a:ext uri="{FF2B5EF4-FFF2-40B4-BE49-F238E27FC236}">
                <a16:creationId xmlns:a16="http://schemas.microsoft.com/office/drawing/2014/main" id="{FF62EBF8-C835-4C05-AF09-E1039948EE64}"/>
              </a:ext>
            </a:extLst>
          </p:cNvPr>
          <p:cNvSpPr/>
          <p:nvPr/>
        </p:nvSpPr>
        <p:spPr bwMode="auto">
          <a:xfrm>
            <a:off x="342243" y="5090616"/>
            <a:ext cx="2582922" cy="402338"/>
          </a:xfrm>
          <a:prstGeom prst="wedgeRectCallout">
            <a:avLst>
              <a:gd name="adj1" fmla="val -18846"/>
              <a:gd name="adj2" fmla="val -129398"/>
            </a:avLst>
          </a:prstGeom>
          <a:solidFill>
            <a:srgbClr val="FFFF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CA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-110" charset="0"/>
              </a:rPr>
              <a:t>Right direction ! </a:t>
            </a:r>
          </a:p>
        </p:txBody>
      </p:sp>
    </p:spTree>
    <p:extLst>
      <p:ext uri="{BB962C8B-B14F-4D97-AF65-F5344CB8AC3E}">
        <p14:creationId xmlns:p14="http://schemas.microsoft.com/office/powerpoint/2010/main" val="2736112196"/>
      </p:ext>
    </p:extLst>
  </p:cSld>
  <p:clrMapOvr>
    <a:masterClrMapping/>
  </p:clrMapOvr>
</p:sld>
</file>

<file path=ppt/theme/theme1.xml><?xml version="1.0" encoding="utf-8"?>
<a:theme xmlns:a="http://schemas.openxmlformats.org/drawingml/2006/main" name="uOttawa-powerpoint-template">
  <a:themeElements>
    <a:clrScheme name="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uOttawa-powerpoint-template">
  <a:themeElements>
    <a:clrScheme name="Garne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</TotalTime>
  <Words>354</Words>
  <Application>Microsoft Office PowerPoint</Application>
  <PresentationFormat>全屏显示(4:3)</PresentationFormat>
  <Paragraphs>75</Paragraphs>
  <Slides>13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Arial Black</vt:lpstr>
      <vt:lpstr>Times</vt:lpstr>
      <vt:lpstr>Verdana</vt:lpstr>
      <vt:lpstr>Arial</vt:lpstr>
      <vt:lpstr>Calibri</vt:lpstr>
      <vt:lpstr>uOttawa-powerpoint-template</vt:lpstr>
      <vt:lpstr>1_uOttawa-powerpoint-template</vt:lpstr>
      <vt:lpstr>PowerPoint 演示文稿</vt:lpstr>
      <vt:lpstr>Agenda</vt:lpstr>
      <vt:lpstr>Data source</vt:lpstr>
      <vt:lpstr>Exploratory analysis</vt:lpstr>
      <vt:lpstr>Collaborative-based filtering</vt:lpstr>
      <vt:lpstr>Basic recommender system (userID &amp; productID &amp; Rating)</vt:lpstr>
      <vt:lpstr>Improve(+clustering review-Bert)</vt:lpstr>
      <vt:lpstr>Basic system VS improved one</vt:lpstr>
      <vt:lpstr>Analysis</vt:lpstr>
      <vt:lpstr>Text Analysis</vt:lpstr>
      <vt:lpstr>Increased Silhouette</vt:lpstr>
      <vt:lpstr>Recommendation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Xin Ding</dc:creator>
  <cp:lastModifiedBy>Yuanyue Liu</cp:lastModifiedBy>
  <cp:revision>28</cp:revision>
  <dcterms:modified xsi:type="dcterms:W3CDTF">2022-02-09T18:34:39Z</dcterms:modified>
</cp:coreProperties>
</file>